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Roboto Condensed"/>
      <p:regular r:id="rId22"/>
      <p:bold r:id="rId23"/>
      <p:italic r:id="rId24"/>
      <p:boldItalic r:id="rId25"/>
    </p:embeddedFont>
    <p:embeddedFont>
      <p:font typeface="Squada One"/>
      <p:regular r:id="rId26"/>
    </p:embeddedFont>
    <p:embeddedFont>
      <p:font typeface="Roboto Condensed Light"/>
      <p:regular r:id="rId27"/>
      <p:bold r:id="rId28"/>
      <p:italic r:id="rId29"/>
      <p:boldItalic r:id="rId30"/>
    </p:embeddedFont>
    <p:embeddedFont>
      <p:font typeface="Exo 2"/>
      <p:regular r:id="rId31"/>
      <p:bold r:id="rId32"/>
      <p:italic r:id="rId33"/>
      <p:boldItalic r:id="rId34"/>
    </p:embeddedFont>
    <p:embeddedFont>
      <p:font typeface="Comfortaa"/>
      <p:regular r:id="rId35"/>
      <p:bold r:id="rId36"/>
    </p:embeddedFont>
    <p:embeddedFont>
      <p:font typeface="Century Gothic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E0B50B-8A47-41DD-8D9F-1F2A74569882}">
  <a:tblStyle styleId="{0AE0B50B-8A47-41DD-8D9F-1F2A7456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Italic.fntdata"/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RobotoCondensed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RobotoCondensed-italic.fntdata"/><Relationship Id="rId23" Type="http://schemas.openxmlformats.org/officeDocument/2006/relationships/font" Target="fonts/Roboto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SquadaOne-regular.fntdata"/><Relationship Id="rId25" Type="http://schemas.openxmlformats.org/officeDocument/2006/relationships/font" Target="fonts/RobotoCondensed-boldItalic.fntdata"/><Relationship Id="rId28" Type="http://schemas.openxmlformats.org/officeDocument/2006/relationships/font" Target="fonts/RobotoCondensedLight-bold.fntdata"/><Relationship Id="rId27" Type="http://schemas.openxmlformats.org/officeDocument/2006/relationships/font" Target="fonts/RobotoCondensed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CondensedLight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Exo2-regular.fntdata"/><Relationship Id="rId30" Type="http://schemas.openxmlformats.org/officeDocument/2006/relationships/font" Target="fonts/RobotoCondensedLight-boldItalic.fntdata"/><Relationship Id="rId11" Type="http://schemas.openxmlformats.org/officeDocument/2006/relationships/slide" Target="slides/slide4.xml"/><Relationship Id="rId33" Type="http://schemas.openxmlformats.org/officeDocument/2006/relationships/font" Target="fonts/Exo2-italic.fntdata"/><Relationship Id="rId10" Type="http://schemas.openxmlformats.org/officeDocument/2006/relationships/slide" Target="slides/slide3.xml"/><Relationship Id="rId32" Type="http://schemas.openxmlformats.org/officeDocument/2006/relationships/font" Target="fonts/Exo2-bold.fntdata"/><Relationship Id="rId13" Type="http://schemas.openxmlformats.org/officeDocument/2006/relationships/slide" Target="slides/slide6.xml"/><Relationship Id="rId35" Type="http://schemas.openxmlformats.org/officeDocument/2006/relationships/font" Target="fonts/Comfortaa-regular.fntdata"/><Relationship Id="rId12" Type="http://schemas.openxmlformats.org/officeDocument/2006/relationships/slide" Target="slides/slide5.xml"/><Relationship Id="rId34" Type="http://schemas.openxmlformats.org/officeDocument/2006/relationships/font" Target="fonts/Exo2-boldItalic.fntdata"/><Relationship Id="rId15" Type="http://schemas.openxmlformats.org/officeDocument/2006/relationships/font" Target="fonts/ProximaNova-bold.fntdata"/><Relationship Id="rId37" Type="http://schemas.openxmlformats.org/officeDocument/2006/relationships/font" Target="fonts/CenturyGothic-regular.fntdata"/><Relationship Id="rId14" Type="http://schemas.openxmlformats.org/officeDocument/2006/relationships/font" Target="fonts/ProximaNova-regular.fntdata"/><Relationship Id="rId36" Type="http://schemas.openxmlformats.org/officeDocument/2006/relationships/font" Target="fonts/Comfortaa-bold.fntdata"/><Relationship Id="rId17" Type="http://schemas.openxmlformats.org/officeDocument/2006/relationships/font" Target="fonts/ProximaNova-boldItalic.fntdata"/><Relationship Id="rId39" Type="http://schemas.openxmlformats.org/officeDocument/2006/relationships/font" Target="fonts/CenturyGothic-italic.fntdata"/><Relationship Id="rId16" Type="http://schemas.openxmlformats.org/officeDocument/2006/relationships/font" Target="fonts/ProximaNova-italic.fntdata"/><Relationship Id="rId38" Type="http://schemas.openxmlformats.org/officeDocument/2006/relationships/font" Target="fonts/CenturyGothic-bold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453a54e8a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453a54e8a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a79c1291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a79c1291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6731d46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6731d46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b2f62ddb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b2f62ddb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6731d461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6731d46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6731d46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6731d46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1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1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6" name="Google Shape;136;p2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7" name="Google Shape;137;p2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33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33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2" name="Google Shape;172;p35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3" name="Google Shape;173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fr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fr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fr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fr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6" name="Google Shape;176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ctrTitle"/>
          </p:nvPr>
        </p:nvSpPr>
        <p:spPr>
          <a:xfrm>
            <a:off x="1313259" y="457201"/>
            <a:ext cx="6507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8"/>
          <p:cNvSpPr txBox="1"/>
          <p:nvPr>
            <p:ph idx="1" type="subTitle"/>
          </p:nvPr>
        </p:nvSpPr>
        <p:spPr>
          <a:xfrm>
            <a:off x="1313259" y="2914650"/>
            <a:ext cx="65073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38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2" name="Google Shape;182;p38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" name="Google Shape;183;p38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39"/>
          <p:cNvSpPr txBox="1"/>
          <p:nvPr>
            <p:ph idx="1" type="body"/>
          </p:nvPr>
        </p:nvSpPr>
        <p:spPr>
          <a:xfrm>
            <a:off x="856060" y="2000249"/>
            <a:ext cx="74295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39"/>
          <p:cNvSpPr txBox="1"/>
          <p:nvPr>
            <p:ph idx="10" type="dt"/>
          </p:nvPr>
        </p:nvSpPr>
        <p:spPr>
          <a:xfrm>
            <a:off x="6628209" y="4412456"/>
            <a:ext cx="12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8" name="Google Shape;188;p39"/>
          <p:cNvSpPr txBox="1"/>
          <p:nvPr>
            <p:ph idx="11" type="ftr"/>
          </p:nvPr>
        </p:nvSpPr>
        <p:spPr>
          <a:xfrm>
            <a:off x="856059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7885509" y="4412456"/>
            <a:ext cx="41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institutionsaintemarie.sharepoint.com/:o:/s/2021_NSI_105-BKRS/Ell39gFXaoVMpxAPKyI9riEBG9VNp35oLmy7i_c0wIEokQ?e=jI423p" TargetMode="External"/><Relationship Id="rId4" Type="http://schemas.openxmlformats.org/officeDocument/2006/relationships/hyperlink" Target="https://institutionsaintemarie.sharepoint.com/:o:/r/sites/2021_NSI_105/SiteAssets/2021_NSI_105%C2%A0%E2%80%93%C2%A0Bloc-notes?d=w08efda251a8b4b8dbbc8164218f2de5f&amp;csf=1&amp;web=1&amp;e=qm1utX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institutionsaintemarie.sharepoint.com/:o:/s/2021_NSI_105-BKRS/Ell39gFXaoVMpxAPKyI9riEBG9VNp35oLmy7i_c0wIEokQ?e=gvU9Bf" TargetMode="External"/><Relationship Id="rId4" Type="http://schemas.openxmlformats.org/officeDocument/2006/relationships/hyperlink" Target="https://institutionsaintemarie.sharepoint.com/:o:/s/2021_NSI_105-BKRS/Ell39gFXaoVMpxAPKyI9riEBG9VNp35oLmy7i_c0wIEokQ?e=QtTihr" TargetMode="External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/>
        </p:nvSpPr>
        <p:spPr>
          <a:xfrm>
            <a:off x="241002" y="2141600"/>
            <a:ext cx="59022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Bonhomme Antoine </a:t>
            </a:r>
            <a:endParaRPr b="1"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Kaneshakumar Lakshman </a:t>
            </a:r>
            <a:endParaRPr b="1"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Richard Nicolas</a:t>
            </a:r>
            <a:endParaRPr b="1"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Seytor Erwan</a:t>
            </a:r>
            <a:endParaRPr b="1"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760228" y="510363"/>
            <a:ext cx="76527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3600" u="sng" cap="none" strike="noStrik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Projet NSI 1ère - Calculatrice</a:t>
            </a:r>
            <a:r>
              <a:rPr b="1" baseline="30000" i="0" lang="fr" sz="3600" u="sng" cap="none" strike="noStrike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3600" u="sng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856060" y="457200"/>
            <a:ext cx="7429500" cy="1428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Carnets de bords de l’équipe et personnel :</a:t>
            </a:r>
            <a:endParaRPr u="sng"/>
          </a:p>
        </p:txBody>
      </p:sp>
      <p:sp>
        <p:nvSpPr>
          <p:cNvPr id="201" name="Google Shape;201;p41"/>
          <p:cNvSpPr txBox="1"/>
          <p:nvPr/>
        </p:nvSpPr>
        <p:spPr>
          <a:xfrm>
            <a:off x="302550" y="2356200"/>
            <a:ext cx="6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&gt; Carnet de l’équipe &lt;</a:t>
            </a:r>
            <a:endParaRPr b="1" i="1" sz="1600" u="sng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2" name="Google Shape;202;p41"/>
          <p:cNvSpPr txBox="1"/>
          <p:nvPr/>
        </p:nvSpPr>
        <p:spPr>
          <a:xfrm>
            <a:off x="1459950" y="3257400"/>
            <a:ext cx="622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&gt; Carnet personnel &lt;</a:t>
            </a:r>
            <a:endParaRPr b="1" i="1" sz="1600" u="sng">
              <a:solidFill>
                <a:schemeClr val="lt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/>
          <p:nvPr>
            <p:ph type="title"/>
          </p:nvPr>
        </p:nvSpPr>
        <p:spPr>
          <a:xfrm>
            <a:off x="576325" y="67950"/>
            <a:ext cx="7429500" cy="899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Étape 4 : Cahiers des tests fonctionnels.</a:t>
            </a:r>
            <a:endParaRPr u="sng"/>
          </a:p>
        </p:txBody>
      </p:sp>
      <p:graphicFrame>
        <p:nvGraphicFramePr>
          <p:cNvPr id="208" name="Google Shape;208;p42"/>
          <p:cNvGraphicFramePr/>
          <p:nvPr/>
        </p:nvGraphicFramePr>
        <p:xfrm>
          <a:off x="0" y="8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{0AE0B50B-8A47-41DD-8D9F-1F2A74569882}</a:tableStyleId>
              </a:tblPr>
              <a:tblGrid>
                <a:gridCol w="1828800"/>
                <a:gridCol w="1828800"/>
                <a:gridCol w="1828800"/>
                <a:gridCol w="1828800"/>
                <a:gridCol w="18288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Fonctions: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Tests: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Réponse attendue 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R</a:t>
                      </a:r>
                      <a:r>
                        <a:rPr lang="fr">
                          <a:solidFill>
                            <a:schemeClr val="accent1"/>
                          </a:solidFill>
                        </a:rPr>
                        <a:t>éponse</a:t>
                      </a:r>
                      <a:r>
                        <a:rPr lang="fr">
                          <a:solidFill>
                            <a:schemeClr val="accent1"/>
                          </a:solidFill>
                        </a:rPr>
                        <a:t> reçue</a:t>
                      </a:r>
                      <a:r>
                        <a:rPr lang="fr">
                          <a:solidFill>
                            <a:schemeClr val="accent1"/>
                          </a:solidFill>
                        </a:rPr>
                        <a:t> 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Validation: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Affichage de </a:t>
                      </a:r>
                      <a:r>
                        <a:rPr lang="fr">
                          <a:solidFill>
                            <a:schemeClr val="accent1"/>
                          </a:solidFill>
                        </a:rPr>
                        <a:t>caractères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1.234567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1.234567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Suppression d’un caractère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1.23456789 (+CE)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1.2645678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Suppression de toute une ligne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  1.23456789</a:t>
                      </a:r>
                      <a:r>
                        <a:rPr lang="fr">
                          <a:solidFill>
                            <a:schemeClr val="accent1"/>
                          </a:solidFill>
                        </a:rPr>
                        <a:t> (</a:t>
                      </a:r>
                      <a:r>
                        <a:rPr lang="fr">
                          <a:solidFill>
                            <a:schemeClr val="accent1"/>
                          </a:solidFill>
                        </a:rPr>
                        <a:t>+C</a:t>
                      </a:r>
                      <a:r>
                        <a:rPr lang="fr">
                          <a:solidFill>
                            <a:schemeClr val="accent1"/>
                          </a:solidFill>
                        </a:rPr>
                        <a:t>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(vide)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Addition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2+2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4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Soustraction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4-2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2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Multiplication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2*3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6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2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Erreur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5/0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Erreur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43"/>
          <p:cNvGraphicFramePr/>
          <p:nvPr/>
        </p:nvGraphicFramePr>
        <p:xfrm>
          <a:off x="0" y="8747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{0AE0B50B-8A47-41DD-8D9F-1F2A74569882}</a:tableStyleId>
              </a:tblPr>
              <a:tblGrid>
                <a:gridCol w="2493700"/>
                <a:gridCol w="1203025"/>
                <a:gridCol w="2024375"/>
                <a:gridCol w="1594100"/>
                <a:gridCol w="1828800"/>
              </a:tblGrid>
              <a:tr h="42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Fonctions: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Tests: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Réponse attendue: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Réponse donnée: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Validation: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Division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25/5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5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7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Pourcentage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5%200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10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Reprise de la valeur du l’opération précédente (ici 5%200)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  26+REP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36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94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Trigonométrie 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(cos,sin,tan)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cos/sin/(90)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et tan(45)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0/1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1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carré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 2²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4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40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Historique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(hist)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sin(90)=1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tan(45)=1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accent1"/>
                          </a:solidFill>
                        </a:rPr>
                        <a:t>2^2=4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4" name="Google Shape;214;p43"/>
          <p:cNvSpPr txBox="1"/>
          <p:nvPr/>
        </p:nvSpPr>
        <p:spPr>
          <a:xfrm>
            <a:off x="465000" y="195600"/>
            <a:ext cx="821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 u="sng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Étape 4 : Cahiers des tests fonctionnels</a:t>
            </a:r>
            <a:endParaRPr u="sng"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>
            <p:ph type="title"/>
          </p:nvPr>
        </p:nvSpPr>
        <p:spPr>
          <a:xfrm>
            <a:off x="857250" y="259350"/>
            <a:ext cx="7429500" cy="643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Étape 5 : La Modélisation</a:t>
            </a:r>
            <a:endParaRPr u="sng"/>
          </a:p>
        </p:txBody>
      </p:sp>
      <p:sp>
        <p:nvSpPr>
          <p:cNvPr id="220" name="Google Shape;220;p44"/>
          <p:cNvSpPr txBox="1"/>
          <p:nvPr/>
        </p:nvSpPr>
        <p:spPr>
          <a:xfrm>
            <a:off x="6188175" y="1783475"/>
            <a:ext cx="28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 Documentation pour l’Utilisateur &lt;</a:t>
            </a:r>
            <a:endParaRPr u="sng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1" name="Google Shape;221;p44"/>
          <p:cNvSpPr txBox="1"/>
          <p:nvPr/>
        </p:nvSpPr>
        <p:spPr>
          <a:xfrm>
            <a:off x="6041475" y="2371650"/>
            <a:ext cx="31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 Documentation pour les Développeurs &lt;</a:t>
            </a:r>
            <a:endParaRPr u="sng">
              <a:solidFill>
                <a:schemeClr val="dk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22" name="Google Shape;22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59325"/>
            <a:ext cx="5801523" cy="413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type="title"/>
          </p:nvPr>
        </p:nvSpPr>
        <p:spPr>
          <a:xfrm>
            <a:off x="734229" y="134400"/>
            <a:ext cx="7553700" cy="1072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Étape 6 : Découpage en lots</a:t>
            </a:r>
            <a:endParaRPr u="sng"/>
          </a:p>
        </p:txBody>
      </p:sp>
      <p:graphicFrame>
        <p:nvGraphicFramePr>
          <p:cNvPr id="228" name="Google Shape;228;p45"/>
          <p:cNvGraphicFramePr/>
          <p:nvPr/>
        </p:nvGraphicFramePr>
        <p:xfrm>
          <a:off x="834425" y="96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{0AE0B50B-8A47-41DD-8D9F-1F2A74569882}</a:tableStyleId>
              </a:tblPr>
              <a:tblGrid>
                <a:gridCol w="2290800"/>
                <a:gridCol w="1172950"/>
                <a:gridCol w="1139425"/>
                <a:gridCol w="1115325"/>
                <a:gridCol w="1139700"/>
              </a:tblGrid>
              <a:tr h="3657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 u="sng">
                          <a:solidFill>
                            <a:schemeClr val="lt2"/>
                          </a:solidFill>
                        </a:rPr>
                        <a:t>Prénom :</a:t>
                      </a:r>
                      <a:endParaRPr b="1" sz="1500" u="sng">
                        <a:solidFill>
                          <a:schemeClr val="l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 u="sng">
                          <a:solidFill>
                            <a:schemeClr val="lt2"/>
                          </a:solidFill>
                        </a:rPr>
                        <a:t>Tâches : </a:t>
                      </a:r>
                      <a:endParaRPr b="1" sz="1500" u="sng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Antoine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Lakshman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Erwan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Nicolas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Interface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Opérations basiques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>
                          <a:solidFill>
                            <a:schemeClr val="lt2"/>
                          </a:solidFill>
                        </a:rPr>
                        <a:t>Opérations complexes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Effacer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Calculer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Historique / Mémoire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Tests d’erreurs / calculs impossibles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>
                          <a:solidFill>
                            <a:schemeClr val="lt2"/>
                          </a:solidFill>
                        </a:rPr>
                        <a:t>Association aux touches du clavier</a:t>
                      </a:r>
                      <a:endParaRPr b="1" sz="13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9" name="Google Shape;2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649" y="1603450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649" y="3524200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649" y="4598875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649" y="2381263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562" y="1984425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562" y="2761600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562" y="3143225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562" y="4020950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24" y="1603450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24" y="4020950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24" y="2761600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87" y="4598875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924" y="2381263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87" y="3524200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87" y="3143225"/>
            <a:ext cx="476226" cy="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87" y="1984425"/>
            <a:ext cx="476226" cy="3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